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3" r:id="rId1"/>
  </p:sldMasterIdLst>
  <p:sldIdLst>
    <p:sldId id="256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6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104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60DB12-D9FF-4164-A34F-168B8C9C5D50}" type="datetimeFigureOut">
              <a:rPr lang="en-US" smtClean="0"/>
              <a:pPr>
                <a:defRPr/>
              </a:pPr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963127-1C2C-4272-913B-33D0C4FD93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64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53E24C-ECF3-41F7-92D5-B65A3A911CB8}" type="datetimeFigureOut">
              <a:rPr lang="en-US" smtClean="0"/>
              <a:pPr>
                <a:defRPr/>
              </a:pPr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582E14-97EC-4175-9834-2388EE2590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8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53E24C-ECF3-41F7-92D5-B65A3A911CB8}" type="datetimeFigureOut">
              <a:rPr lang="en-US" smtClean="0"/>
              <a:pPr>
                <a:defRPr/>
              </a:pPr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582E14-97EC-4175-9834-2388EE2590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66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53E24C-ECF3-41F7-92D5-B65A3A911CB8}" type="datetimeFigureOut">
              <a:rPr lang="en-US" smtClean="0"/>
              <a:pPr>
                <a:defRPr/>
              </a:pPr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582E14-97EC-4175-9834-2388EE2590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8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53E24C-ECF3-41F7-92D5-B65A3A911CB8}" type="datetimeFigureOut">
              <a:rPr lang="en-US" smtClean="0"/>
              <a:pPr>
                <a:defRPr/>
              </a:pPr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582E14-97EC-4175-9834-2388EE2590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62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53E24C-ECF3-41F7-92D5-B65A3A911CB8}" type="datetimeFigureOut">
              <a:rPr lang="en-US" smtClean="0"/>
              <a:pPr>
                <a:defRPr/>
              </a:pPr>
              <a:t>8/19/2018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582E14-97EC-4175-9834-2388EE2590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90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53E24C-ECF3-41F7-92D5-B65A3A911CB8}" type="datetimeFigureOut">
              <a:rPr lang="en-US" smtClean="0"/>
              <a:pPr>
                <a:defRPr/>
              </a:pPr>
              <a:t>8/19/2018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582E14-97EC-4175-9834-2388EE2590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90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6FDC41-0FF5-48BB-BC24-F7A4192C00B7}" type="datetimeFigureOut">
              <a:rPr lang="en-US" smtClean="0"/>
              <a:pPr>
                <a:defRPr/>
              </a:pPr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6BCB58-2B79-4DB4-8B50-25D2069D02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41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2452F8-DB95-42FB-BF7D-38489C1B6A88}" type="datetimeFigureOut">
              <a:rPr lang="en-US" smtClean="0"/>
              <a:pPr>
                <a:defRPr/>
              </a:pPr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09D3E6-3E84-4578-854D-9E451AC91F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7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1898DC-DAA7-453C-A4EA-E952FB3696D0}" type="datetimeFigureOut">
              <a:rPr lang="en-US" smtClean="0"/>
              <a:pPr>
                <a:defRPr/>
              </a:pPr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9422-DB57-4D14-B7F8-989D02D2B5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08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575756-1041-4B9F-B7A8-8CF8FC51A212}" type="datetimeFigureOut">
              <a:rPr lang="en-US" smtClean="0"/>
              <a:pPr>
                <a:defRPr/>
              </a:pPr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A88A6-D6E7-4005-AA82-BF484B2941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682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677852-9BED-4783-9DBB-61D3967F1D2B}" type="datetimeFigureOut">
              <a:rPr lang="en-US" smtClean="0"/>
              <a:pPr>
                <a:defRPr/>
              </a:pPr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407EC5-8F60-4ADA-89BA-29D58133A9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493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FF62FE-D551-46AA-9D3F-F38F3FC7FAC3}" type="datetimeFigureOut">
              <a:rPr lang="en-US" smtClean="0"/>
              <a:pPr>
                <a:defRPr/>
              </a:pPr>
              <a:t>8/19/2018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2CC73B-C47F-4C25-9825-7F29F06F4E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11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D38234-BAD9-4401-ACA4-60BC7EB34E2C}" type="datetimeFigureOut">
              <a:rPr lang="en-US" smtClean="0"/>
              <a:pPr>
                <a:defRPr/>
              </a:pPr>
              <a:t>8/19/2018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BE58AE-AE5B-45C9-8355-E1AC0F9EDF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478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E949B8-6C50-40D2-AF60-04AF9C8076A5}" type="datetimeFigureOut">
              <a:rPr lang="en-US" smtClean="0"/>
              <a:pPr>
                <a:defRPr/>
              </a:pPr>
              <a:t>8/19/2018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2A4870-355C-48E2-8011-3EC8F170F3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73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3EE238-63D2-49DE-A183-CD14194ACBD3}" type="datetimeFigureOut">
              <a:rPr lang="en-US" smtClean="0"/>
              <a:pPr>
                <a:defRPr/>
              </a:pPr>
              <a:t>8/19/2018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A67666-93C0-4B3A-A013-39C42F18E6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05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2BDAD7-FB91-4C1E-BFBB-945414B58E7C}" type="datetimeFigureOut">
              <a:rPr lang="en-US" smtClean="0"/>
              <a:pPr>
                <a:defRPr/>
              </a:pPr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AAAE1-5B02-4DB9-9D75-D54D46DC70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3E53E24C-ECF3-41F7-92D5-B65A3A911CB8}" type="datetimeFigureOut">
              <a:rPr lang="en-US" smtClean="0"/>
              <a:pPr>
                <a:defRPr/>
              </a:pPr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2582E14-97EC-4175-9834-2388EE2590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5449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  <p:sldLayoutId id="2147483935" r:id="rId12"/>
    <p:sldLayoutId id="2147483936" r:id="rId13"/>
    <p:sldLayoutId id="2147483937" r:id="rId14"/>
    <p:sldLayoutId id="2147483938" r:id="rId15"/>
    <p:sldLayoutId id="2147483939" r:id="rId16"/>
    <p:sldLayoutId id="2147483940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828800" y="381000"/>
            <a:ext cx="6620968" cy="2796181"/>
          </a:xfrm>
        </p:spPr>
        <p:txBody>
          <a:bodyPr/>
          <a:lstStyle/>
          <a:p>
            <a:pPr eaLnBrk="1" hangingPunct="1"/>
            <a:r>
              <a:rPr lang="en-US" dirty="0" smtClean="0"/>
              <a:t>Welcome to Third Grade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6800" y="4191000"/>
            <a:ext cx="2257758" cy="86142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1400" b="1" cap="none" dirty="0" smtClean="0">
                <a:solidFill>
                  <a:schemeClr val="tx1"/>
                </a:solidFill>
              </a:rPr>
              <a:t>KRISTY ELLIOTT</a:t>
            </a:r>
          </a:p>
          <a:p>
            <a:pPr eaLnBrk="1" hangingPunct="1">
              <a:defRPr/>
            </a:pPr>
            <a:r>
              <a:rPr lang="en-US" sz="1400" b="1" cap="none" dirty="0" smtClean="0">
                <a:solidFill>
                  <a:schemeClr val="tx1"/>
                </a:solidFill>
              </a:rPr>
              <a:t>CARMEN GOODE</a:t>
            </a:r>
          </a:p>
          <a:p>
            <a:pPr eaLnBrk="1" hangingPunct="1">
              <a:defRPr/>
            </a:pPr>
            <a:r>
              <a:rPr lang="en-US" sz="1400" b="1" cap="none" dirty="0" smtClean="0">
                <a:solidFill>
                  <a:schemeClr val="tx1"/>
                </a:solidFill>
              </a:rPr>
              <a:t>JACLYN HESS</a:t>
            </a:r>
          </a:p>
          <a:p>
            <a:pPr eaLnBrk="1" hangingPunct="1">
              <a:defRPr/>
            </a:pPr>
            <a:r>
              <a:rPr lang="en-US" sz="1400" b="1" cap="none" dirty="0" smtClean="0">
                <a:solidFill>
                  <a:schemeClr val="tx1"/>
                </a:solidFill>
              </a:rPr>
              <a:t>ALLYSON WORD</a:t>
            </a:r>
          </a:p>
        </p:txBody>
      </p:sp>
      <p:pic>
        <p:nvPicPr>
          <p:cNvPr id="13315" name="Picture 4" descr="C:\Users\Kristy\AppData\Local\Microsoft\Windows\Temporary Internet Files\Content.IE5\UL967L5D\MC90035798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045322"/>
            <a:ext cx="297180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a Hybrid </a:t>
            </a:r>
            <a:r>
              <a:rPr lang="en-US" b="1" dirty="0"/>
              <a:t>R</a:t>
            </a:r>
            <a:r>
              <a:rPr lang="en-US" b="1" dirty="0" smtClean="0"/>
              <a:t>eport </a:t>
            </a:r>
            <a:r>
              <a:rPr lang="en-US" b="1" dirty="0"/>
              <a:t>C</a:t>
            </a:r>
            <a:r>
              <a:rPr lang="en-US" b="1" dirty="0" smtClean="0"/>
              <a:t>ard?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500275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Includes an Academic Grade in a particular Subject Area</a:t>
            </a:r>
          </a:p>
          <a:p>
            <a:pPr lvl="1"/>
            <a:r>
              <a:rPr lang="en-US" b="1" dirty="0" smtClean="0"/>
              <a:t>Reported using a Traditional Average</a:t>
            </a:r>
          </a:p>
          <a:p>
            <a:pPr lvl="2"/>
            <a:r>
              <a:rPr lang="en-US" sz="1800" b="1" dirty="0" smtClean="0"/>
              <a:t>English Language Arts</a:t>
            </a:r>
          </a:p>
          <a:p>
            <a:pPr lvl="2"/>
            <a:r>
              <a:rPr lang="en-US" sz="1800" b="1" dirty="0" smtClean="0"/>
              <a:t>Mathematics</a:t>
            </a:r>
          </a:p>
          <a:p>
            <a:pPr marL="342900" lvl="1" indent="0">
              <a:buNone/>
            </a:pPr>
            <a:endParaRPr lang="en-US" dirty="0" smtClean="0"/>
          </a:p>
          <a:p>
            <a:r>
              <a:rPr lang="en-US" sz="1800" b="1" dirty="0" smtClean="0"/>
              <a:t>Includes Progress </a:t>
            </a:r>
            <a:r>
              <a:rPr lang="en-US" sz="1800" b="1" dirty="0"/>
              <a:t>towards </a:t>
            </a:r>
            <a:r>
              <a:rPr lang="en-US" sz="1800" b="1" dirty="0" smtClean="0"/>
              <a:t>Mastery </a:t>
            </a:r>
            <a:r>
              <a:rPr lang="en-US" sz="1800" b="1" dirty="0"/>
              <a:t>of </a:t>
            </a:r>
            <a:r>
              <a:rPr lang="en-US" sz="1800" b="1" dirty="0" smtClean="0"/>
              <a:t>Individual Grade Level Standards</a:t>
            </a:r>
          </a:p>
          <a:p>
            <a:pPr lvl="1"/>
            <a:r>
              <a:rPr lang="en-US" b="1" dirty="0" smtClean="0"/>
              <a:t>Reported using a  +  or  -</a:t>
            </a:r>
          </a:p>
          <a:p>
            <a:pPr lvl="2"/>
            <a:r>
              <a:rPr lang="en-US" sz="1800" b="1" dirty="0" smtClean="0"/>
              <a:t>English Language Arts</a:t>
            </a:r>
          </a:p>
          <a:p>
            <a:pPr lvl="2"/>
            <a:r>
              <a:rPr lang="en-US" sz="1800" b="1" dirty="0" smtClean="0"/>
              <a:t>Mathematics</a:t>
            </a:r>
          </a:p>
        </p:txBody>
      </p:sp>
    </p:spTree>
    <p:extLst>
      <p:ext uri="{BB962C8B-B14F-4D97-AF65-F5344CB8AC3E}">
        <p14:creationId xmlns:p14="http://schemas.microsoft.com/office/powerpoint/2010/main" val="2349487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886700" cy="994172"/>
          </a:xfrm>
        </p:spPr>
        <p:txBody>
          <a:bodyPr/>
          <a:lstStyle/>
          <a:p>
            <a:r>
              <a:rPr lang="en-US" b="1" dirty="0" smtClean="0"/>
              <a:t>What does an Academic </a:t>
            </a:r>
            <a:r>
              <a:rPr lang="en-US" b="1" dirty="0"/>
              <a:t>G</a:t>
            </a:r>
            <a:r>
              <a:rPr lang="en-US" b="1" dirty="0" smtClean="0"/>
              <a:t>rade consist of?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86700" cy="4795757"/>
          </a:xfrm>
        </p:spPr>
        <p:txBody>
          <a:bodyPr>
            <a:normAutofit fontScale="92500" lnSpcReduction="10000"/>
          </a:bodyPr>
          <a:lstStyle/>
          <a:p>
            <a:pPr marL="342900" lvl="1" indent="0">
              <a:buNone/>
            </a:pPr>
            <a:r>
              <a:rPr lang="en-US" b="1" u="sng" dirty="0"/>
              <a:t>English Language Arts</a:t>
            </a:r>
          </a:p>
          <a:p>
            <a:pPr lvl="2" fontAlgn="base"/>
            <a:r>
              <a:rPr lang="en-US" b="1" dirty="0"/>
              <a:t>Informational - 35%</a:t>
            </a:r>
          </a:p>
          <a:p>
            <a:pPr lvl="3" fontAlgn="base"/>
            <a:r>
              <a:rPr lang="en-US" dirty="0"/>
              <a:t>Standards related to </a:t>
            </a:r>
            <a:r>
              <a:rPr lang="en-US" dirty="0" smtClean="0"/>
              <a:t>Nonfiction Text</a:t>
            </a:r>
            <a:endParaRPr lang="en-US" dirty="0"/>
          </a:p>
          <a:p>
            <a:pPr lvl="2" fontAlgn="base"/>
            <a:r>
              <a:rPr lang="en-US" b="1" dirty="0"/>
              <a:t>Literature - 35%</a:t>
            </a:r>
          </a:p>
          <a:p>
            <a:pPr lvl="3" fontAlgn="base"/>
            <a:r>
              <a:rPr lang="en-US" dirty="0"/>
              <a:t>Standards related to </a:t>
            </a:r>
            <a:r>
              <a:rPr lang="en-US" dirty="0" smtClean="0"/>
              <a:t>Fictional Text</a:t>
            </a:r>
            <a:endParaRPr lang="en-US" dirty="0"/>
          </a:p>
          <a:p>
            <a:pPr lvl="2" fontAlgn="base"/>
            <a:r>
              <a:rPr lang="en-US" b="1" dirty="0"/>
              <a:t>Foundational - 20%</a:t>
            </a:r>
          </a:p>
          <a:p>
            <a:pPr lvl="3" fontAlgn="base"/>
            <a:r>
              <a:rPr lang="en-US" dirty="0" smtClean="0"/>
              <a:t>Standards related to Phonics/Word </a:t>
            </a:r>
            <a:r>
              <a:rPr lang="en-US" dirty="0"/>
              <a:t>Analysis</a:t>
            </a:r>
          </a:p>
          <a:p>
            <a:pPr lvl="3" fontAlgn="base"/>
            <a:r>
              <a:rPr lang="en-US" dirty="0" smtClean="0"/>
              <a:t>Standards related to Accuracy </a:t>
            </a:r>
            <a:r>
              <a:rPr lang="en-US" dirty="0"/>
              <a:t>and Fluency</a:t>
            </a:r>
          </a:p>
          <a:p>
            <a:pPr lvl="4" fontAlgn="base"/>
            <a:r>
              <a:rPr lang="en-US" dirty="0"/>
              <a:t>Will be monitored using running records and DIBELS </a:t>
            </a:r>
            <a:r>
              <a:rPr lang="en-US" dirty="0" smtClean="0"/>
              <a:t>assessments</a:t>
            </a:r>
            <a:endParaRPr lang="en-US" dirty="0"/>
          </a:p>
          <a:p>
            <a:pPr lvl="2" fontAlgn="base"/>
            <a:r>
              <a:rPr lang="en-US" b="1" dirty="0"/>
              <a:t>Language/Writing - 10%</a:t>
            </a:r>
          </a:p>
          <a:p>
            <a:pPr lvl="3" fontAlgn="base"/>
            <a:r>
              <a:rPr lang="en-US" dirty="0"/>
              <a:t>Standards related to </a:t>
            </a:r>
            <a:r>
              <a:rPr lang="en-US" dirty="0" smtClean="0"/>
              <a:t>Writing</a:t>
            </a:r>
            <a:endParaRPr lang="en-US" dirty="0"/>
          </a:p>
          <a:p>
            <a:pPr lvl="3" fontAlgn="base"/>
            <a:r>
              <a:rPr lang="en-US" dirty="0"/>
              <a:t>Standards related to </a:t>
            </a:r>
            <a:r>
              <a:rPr lang="en-US" dirty="0" smtClean="0"/>
              <a:t>Vocabulary </a:t>
            </a:r>
            <a:r>
              <a:rPr lang="en-US" dirty="0"/>
              <a:t>in </a:t>
            </a:r>
            <a:r>
              <a:rPr lang="en-US" dirty="0" smtClean="0"/>
              <a:t>Context</a:t>
            </a:r>
            <a:endParaRPr lang="en-US" dirty="0"/>
          </a:p>
          <a:p>
            <a:pPr lvl="3" fontAlgn="base"/>
            <a:r>
              <a:rPr lang="en-US" dirty="0"/>
              <a:t>Standards related to </a:t>
            </a:r>
            <a:r>
              <a:rPr lang="en-US" dirty="0" smtClean="0"/>
              <a:t>Grammar</a:t>
            </a:r>
            <a:endParaRPr lang="en-US" dirty="0"/>
          </a:p>
          <a:p>
            <a:pPr lvl="3" fontAlgn="base"/>
            <a:r>
              <a:rPr lang="en-US" dirty="0"/>
              <a:t>Standards related to </a:t>
            </a:r>
            <a:r>
              <a:rPr lang="en-US" dirty="0" smtClean="0"/>
              <a:t>Spelling</a:t>
            </a:r>
            <a:endParaRPr lang="en-US" dirty="0"/>
          </a:p>
          <a:p>
            <a:pPr lvl="3" fontAlgn="base"/>
            <a:r>
              <a:rPr lang="en-US" dirty="0"/>
              <a:t>Standards related to </a:t>
            </a:r>
            <a:r>
              <a:rPr lang="en-US" dirty="0" smtClean="0"/>
              <a:t>Cursive</a:t>
            </a:r>
            <a:endParaRPr lang="en-US" dirty="0"/>
          </a:p>
          <a:p>
            <a:pPr lvl="3" fontAlgn="base"/>
            <a:endParaRPr lang="en-US" dirty="0"/>
          </a:p>
          <a:p>
            <a:pPr marL="685800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101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7886700" cy="994172"/>
          </a:xfrm>
        </p:spPr>
        <p:txBody>
          <a:bodyPr/>
          <a:lstStyle/>
          <a:p>
            <a:r>
              <a:rPr lang="en-US" sz="3800" b="1" dirty="0" smtClean="0"/>
              <a:t>What does an Academic </a:t>
            </a:r>
            <a:r>
              <a:rPr lang="en-US" sz="3800" b="1" dirty="0"/>
              <a:t>G</a:t>
            </a:r>
            <a:r>
              <a:rPr lang="en-US" sz="3800" b="1" dirty="0" smtClean="0"/>
              <a:t>rade consist of?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886700" cy="5791199"/>
          </a:xfrm>
        </p:spPr>
        <p:txBody>
          <a:bodyPr>
            <a:normAutofit fontScale="32500" lnSpcReduction="20000"/>
          </a:bodyPr>
          <a:lstStyle/>
          <a:p>
            <a:pPr marL="342900" lvl="1" indent="0">
              <a:buNone/>
            </a:pPr>
            <a:r>
              <a:rPr lang="en-US" sz="3700" b="1" u="sng" dirty="0"/>
              <a:t>Mathematics</a:t>
            </a:r>
          </a:p>
          <a:p>
            <a:pPr lvl="2" fontAlgn="base"/>
            <a:r>
              <a:rPr lang="en-US" sz="3700" b="1" dirty="0"/>
              <a:t>Assessments – 50%</a:t>
            </a:r>
          </a:p>
          <a:p>
            <a:pPr lvl="3" fontAlgn="base"/>
            <a:r>
              <a:rPr lang="en-US" sz="3700" b="1" dirty="0"/>
              <a:t>Chapter tests, weekly tests, quizzes </a:t>
            </a:r>
          </a:p>
          <a:p>
            <a:pPr lvl="2" fontAlgn="base"/>
            <a:r>
              <a:rPr lang="en-US" sz="3700" b="1" dirty="0"/>
              <a:t>Application – 20%</a:t>
            </a:r>
          </a:p>
          <a:p>
            <a:pPr lvl="3" fontAlgn="base"/>
            <a:r>
              <a:rPr lang="en-US" sz="3700" b="1" dirty="0"/>
              <a:t>Performance Tasks/Project-Based Assignments</a:t>
            </a:r>
          </a:p>
          <a:p>
            <a:pPr lvl="2" fontAlgn="base"/>
            <a:r>
              <a:rPr lang="en-US" sz="3700" b="1" dirty="0"/>
              <a:t>Timed tests – 10% </a:t>
            </a:r>
          </a:p>
          <a:p>
            <a:pPr lvl="3" fontAlgn="base"/>
            <a:r>
              <a:rPr lang="en-US" sz="3700" b="1" dirty="0"/>
              <a:t>Fluency of Math Facts – 3</a:t>
            </a:r>
            <a:r>
              <a:rPr lang="en-US" sz="3700" b="1" baseline="30000" dirty="0"/>
              <a:t>rd</a:t>
            </a:r>
            <a:r>
              <a:rPr lang="en-US" sz="3700" b="1" dirty="0"/>
              <a:t>, 6</a:t>
            </a:r>
            <a:r>
              <a:rPr lang="en-US" sz="3700" b="1" baseline="30000" dirty="0"/>
              <a:t>th</a:t>
            </a:r>
            <a:r>
              <a:rPr lang="en-US" sz="3700" b="1" dirty="0"/>
              <a:t> and 9</a:t>
            </a:r>
            <a:r>
              <a:rPr lang="en-US" sz="3700" b="1" baseline="30000" dirty="0"/>
              <a:t>th</a:t>
            </a:r>
            <a:r>
              <a:rPr lang="en-US" sz="3700" b="1" dirty="0"/>
              <a:t> tests graded</a:t>
            </a:r>
          </a:p>
          <a:p>
            <a:pPr lvl="2" fontAlgn="base"/>
            <a:r>
              <a:rPr lang="en-US" sz="3700" b="1" dirty="0"/>
              <a:t>9 Weeks Test – 20</a:t>
            </a:r>
            <a:r>
              <a:rPr lang="en-US" sz="3700" b="1" dirty="0" smtClean="0"/>
              <a:t>%</a:t>
            </a:r>
          </a:p>
          <a:p>
            <a:pPr marL="342900" lvl="1" indent="0">
              <a:buNone/>
            </a:pPr>
            <a:r>
              <a:rPr lang="en-US" sz="3700" b="1" u="sng" dirty="0" smtClean="0"/>
              <a:t>Mathematical </a:t>
            </a:r>
            <a:r>
              <a:rPr lang="en-US" sz="3700" b="1" u="sng" dirty="0" smtClean="0"/>
              <a:t>Standards Focuses</a:t>
            </a:r>
          </a:p>
          <a:p>
            <a:pPr lvl="1"/>
            <a:r>
              <a:rPr lang="en-US" sz="3700" b="1" dirty="0" smtClean="0"/>
              <a:t>Operation &amp; Algebraic Thinking </a:t>
            </a:r>
            <a:endParaRPr lang="en-US" sz="3700" b="1" dirty="0"/>
          </a:p>
          <a:p>
            <a:pPr lvl="2"/>
            <a:r>
              <a:rPr lang="en-US" sz="3700" dirty="0"/>
              <a:t>Multiplication/Division</a:t>
            </a:r>
          </a:p>
          <a:p>
            <a:pPr lvl="1"/>
            <a:r>
              <a:rPr lang="en-US" sz="3700" b="1" dirty="0" smtClean="0"/>
              <a:t>Number &amp; Operations in Base Ten </a:t>
            </a:r>
            <a:endParaRPr lang="en-US" sz="3700" b="1" dirty="0"/>
          </a:p>
          <a:p>
            <a:pPr lvl="2"/>
            <a:r>
              <a:rPr lang="en-US" sz="3700" dirty="0"/>
              <a:t>P</a:t>
            </a:r>
            <a:r>
              <a:rPr lang="en-US" sz="3700" dirty="0"/>
              <a:t>lace Value/Multi-Digit </a:t>
            </a:r>
            <a:r>
              <a:rPr lang="en-US" sz="3700" dirty="0"/>
              <a:t>A</a:t>
            </a:r>
            <a:r>
              <a:rPr lang="en-US" sz="3700" dirty="0"/>
              <a:t>rithmetic</a:t>
            </a:r>
          </a:p>
          <a:p>
            <a:pPr lvl="1"/>
            <a:r>
              <a:rPr lang="en-US" sz="3700" b="1" dirty="0" smtClean="0"/>
              <a:t>Number &amp; Operations – Fractions </a:t>
            </a:r>
            <a:endParaRPr lang="en-US" sz="3700" b="1" dirty="0"/>
          </a:p>
          <a:p>
            <a:pPr lvl="2"/>
            <a:r>
              <a:rPr lang="en-US" sz="3700" dirty="0"/>
              <a:t>U</a:t>
            </a:r>
            <a:r>
              <a:rPr lang="en-US" sz="3700" dirty="0"/>
              <a:t>nderstand </a:t>
            </a:r>
            <a:r>
              <a:rPr lang="en-US" sz="3700" dirty="0"/>
              <a:t>F</a:t>
            </a:r>
            <a:r>
              <a:rPr lang="en-US" sz="3700" dirty="0"/>
              <a:t>ractions as Numbers</a:t>
            </a:r>
          </a:p>
          <a:p>
            <a:pPr lvl="1"/>
            <a:r>
              <a:rPr lang="en-US" sz="3700" b="1" dirty="0" smtClean="0"/>
              <a:t>Measurement &amp; Data </a:t>
            </a:r>
            <a:endParaRPr lang="en-US" sz="3700" b="1" dirty="0"/>
          </a:p>
          <a:p>
            <a:pPr lvl="2"/>
            <a:r>
              <a:rPr lang="en-US" sz="3700" dirty="0"/>
              <a:t>Intervals </a:t>
            </a:r>
            <a:r>
              <a:rPr lang="en-US" sz="3700" dirty="0"/>
              <a:t>of </a:t>
            </a:r>
            <a:r>
              <a:rPr lang="en-US" sz="3700" dirty="0"/>
              <a:t>Time/Liquid Volumes/Masses </a:t>
            </a:r>
            <a:r>
              <a:rPr lang="en-US" sz="3700" dirty="0"/>
              <a:t>of </a:t>
            </a:r>
            <a:r>
              <a:rPr lang="en-US" sz="3700" dirty="0"/>
              <a:t>Objects/Represent &amp; Interpret Data/Area/Perimeter</a:t>
            </a:r>
            <a:endParaRPr lang="en-US" sz="3700" dirty="0"/>
          </a:p>
          <a:p>
            <a:pPr lvl="1"/>
            <a:r>
              <a:rPr lang="en-US" sz="3700" b="1" dirty="0" smtClean="0"/>
              <a:t>Geometry </a:t>
            </a:r>
            <a:endParaRPr lang="en-US" sz="3700" b="1" dirty="0"/>
          </a:p>
          <a:p>
            <a:pPr lvl="2"/>
            <a:r>
              <a:rPr lang="en-US" sz="3700" dirty="0"/>
              <a:t>Shapes &amp; their Attributes</a:t>
            </a:r>
            <a:r>
              <a:rPr lang="en-US" sz="1050" dirty="0"/>
              <a:t/>
            </a:r>
            <a:br>
              <a:rPr lang="en-US" sz="1050" dirty="0"/>
            </a:br>
            <a:endParaRPr lang="en-US" sz="1050" dirty="0"/>
          </a:p>
          <a:p>
            <a:pPr lvl="2" fontAlgn="base"/>
            <a:endParaRPr lang="en-US" b="1" dirty="0"/>
          </a:p>
          <a:p>
            <a:pPr marL="685800" lvl="2" indent="0" fontAlgn="base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36036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the Academic </a:t>
            </a:r>
            <a:r>
              <a:rPr lang="en-US" b="1" dirty="0"/>
              <a:t>G</a:t>
            </a:r>
            <a:r>
              <a:rPr lang="en-US" b="1" dirty="0" smtClean="0"/>
              <a:t>rading </a:t>
            </a:r>
            <a:r>
              <a:rPr lang="en-US" b="1" dirty="0"/>
              <a:t>S</a:t>
            </a:r>
            <a:r>
              <a:rPr lang="en-US" b="1" dirty="0" smtClean="0"/>
              <a:t>cale?</a:t>
            </a:r>
            <a:endParaRPr lang="en-US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28650" y="1967316"/>
            <a:ext cx="7886700" cy="41286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 smtClean="0"/>
              <a:t>Academic Grading Scale:</a:t>
            </a:r>
          </a:p>
          <a:p>
            <a:r>
              <a:rPr lang="en-US" sz="2400" b="1" dirty="0"/>
              <a:t>A </a:t>
            </a:r>
            <a:r>
              <a:rPr lang="en-US" sz="2400" b="1" dirty="0"/>
              <a:t>	89.5 </a:t>
            </a:r>
            <a:r>
              <a:rPr lang="en-US" sz="2400" b="1" dirty="0"/>
              <a:t>- 100.0</a:t>
            </a:r>
          </a:p>
          <a:p>
            <a:r>
              <a:rPr lang="en-US" sz="2400" b="1" dirty="0"/>
              <a:t>B </a:t>
            </a:r>
            <a:r>
              <a:rPr lang="en-US" sz="2400" b="1" dirty="0"/>
              <a:t>	79.5 </a:t>
            </a:r>
            <a:r>
              <a:rPr lang="en-US" sz="2400" b="1" dirty="0"/>
              <a:t>- 89.4</a:t>
            </a:r>
          </a:p>
          <a:p>
            <a:r>
              <a:rPr lang="en-US" sz="2400" b="1" dirty="0"/>
              <a:t>C </a:t>
            </a:r>
            <a:r>
              <a:rPr lang="en-US" sz="2400" b="1" dirty="0"/>
              <a:t>	70.0 </a:t>
            </a:r>
            <a:r>
              <a:rPr lang="en-US" sz="2400" b="1" dirty="0"/>
              <a:t>- 79.4</a:t>
            </a:r>
          </a:p>
          <a:p>
            <a:r>
              <a:rPr lang="en-US" sz="2400" b="1" dirty="0"/>
              <a:t>D </a:t>
            </a:r>
            <a:r>
              <a:rPr lang="en-US" sz="2400" b="1" dirty="0"/>
              <a:t>	64.5 </a:t>
            </a:r>
            <a:r>
              <a:rPr lang="en-US" sz="2400" b="1" dirty="0"/>
              <a:t>- 69.4 </a:t>
            </a:r>
          </a:p>
          <a:p>
            <a:r>
              <a:rPr lang="en-US" sz="2400" b="1" dirty="0"/>
              <a:t>F  </a:t>
            </a:r>
            <a:r>
              <a:rPr lang="en-US" sz="2400" b="1" dirty="0"/>
              <a:t>	  0.0 </a:t>
            </a:r>
            <a:r>
              <a:rPr lang="en-US" sz="2400" b="1" dirty="0"/>
              <a:t>- 64.4</a:t>
            </a:r>
          </a:p>
          <a:p>
            <a:pPr marL="0" indent="0">
              <a:buNone/>
            </a:pPr>
            <a:endParaRPr lang="en-US" sz="1350" b="1" dirty="0"/>
          </a:p>
          <a:p>
            <a:pPr marL="0" indent="0">
              <a:buNone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34226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46331"/>
            <a:ext cx="7886700" cy="994172"/>
          </a:xfrm>
        </p:spPr>
        <p:txBody>
          <a:bodyPr/>
          <a:lstStyle/>
          <a:p>
            <a:r>
              <a:rPr lang="en-US" b="1" dirty="0" smtClean="0"/>
              <a:t>What does Progress towards Mastery of Individual </a:t>
            </a:r>
            <a:r>
              <a:rPr lang="en-US" b="1" dirty="0"/>
              <a:t>G</a:t>
            </a:r>
            <a:r>
              <a:rPr lang="en-US" b="1" dirty="0" smtClean="0"/>
              <a:t>rade </a:t>
            </a:r>
            <a:r>
              <a:rPr lang="en-US" b="1" dirty="0"/>
              <a:t>L</a:t>
            </a:r>
            <a:r>
              <a:rPr lang="en-US" b="1" dirty="0" smtClean="0"/>
              <a:t>evel </a:t>
            </a:r>
            <a:r>
              <a:rPr lang="en-US" b="1" dirty="0"/>
              <a:t>S</a:t>
            </a:r>
            <a:r>
              <a:rPr lang="en-US" b="1" dirty="0" smtClean="0"/>
              <a:t>tandards look like?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652675"/>
          </a:xfrm>
        </p:spPr>
        <p:txBody>
          <a:bodyPr>
            <a:normAutofit/>
          </a:bodyPr>
          <a:lstStyle/>
          <a:p>
            <a:pPr lvl="1"/>
            <a:r>
              <a:rPr lang="en-US" b="1" dirty="0" smtClean="0"/>
              <a:t>Grade Level Standards </a:t>
            </a:r>
            <a:r>
              <a:rPr lang="en-US" b="1" dirty="0"/>
              <a:t>are end of the year </a:t>
            </a:r>
            <a:r>
              <a:rPr lang="en-US" b="1" dirty="0" smtClean="0"/>
              <a:t>goals</a:t>
            </a:r>
          </a:p>
          <a:p>
            <a:pPr lvl="1"/>
            <a:r>
              <a:rPr lang="en-US" b="1" dirty="0" smtClean="0"/>
              <a:t>Expected to be met independently by each </a:t>
            </a:r>
            <a:r>
              <a:rPr lang="en-US" b="1" dirty="0" smtClean="0"/>
              <a:t>student </a:t>
            </a:r>
            <a:r>
              <a:rPr lang="en-US" b="1" dirty="0" smtClean="0"/>
              <a:t>before the end of the school year</a:t>
            </a:r>
            <a:endParaRPr lang="en-US" b="1" dirty="0"/>
          </a:p>
          <a:p>
            <a:pPr lvl="1"/>
            <a:r>
              <a:rPr lang="en-US" b="1" dirty="0"/>
              <a:t>Progress towards end of year </a:t>
            </a:r>
            <a:r>
              <a:rPr lang="en-US" b="1" dirty="0" smtClean="0"/>
              <a:t>goals may vary from student to student</a:t>
            </a:r>
          </a:p>
          <a:p>
            <a:pPr lvl="1"/>
            <a:r>
              <a:rPr lang="en-US" b="1" dirty="0" smtClean="0"/>
              <a:t>Progress may sometimes differ from grading average because each standard is looked at independently</a:t>
            </a:r>
          </a:p>
          <a:p>
            <a:pPr lvl="1"/>
            <a:endParaRPr lang="en-US" b="1" dirty="0"/>
          </a:p>
          <a:p>
            <a:pPr lvl="1"/>
            <a:r>
              <a:rPr lang="en-US" b="1" dirty="0" smtClean="0"/>
              <a:t>+ = making sufficient progress towards end of the year goals</a:t>
            </a:r>
          </a:p>
          <a:p>
            <a:pPr lvl="1"/>
            <a:r>
              <a:rPr lang="en-US" b="1" dirty="0" smtClean="0"/>
              <a:t>- = making insufficient progress towards end of the year goals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955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other Information is Included on the Report Card?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8400"/>
            <a:ext cx="6711654" cy="4648199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Behaviors </a:t>
            </a:r>
            <a:r>
              <a:rPr lang="en-US" b="1" dirty="0" smtClean="0"/>
              <a:t>that </a:t>
            </a:r>
            <a:r>
              <a:rPr lang="en-US" b="1" dirty="0" smtClean="0"/>
              <a:t>Support Learning</a:t>
            </a:r>
          </a:p>
          <a:p>
            <a:pPr lvl="1"/>
            <a:r>
              <a:rPr lang="en-US" b="1" dirty="0"/>
              <a:t>S – Satisfactory - Consistently demonstrates the behavior </a:t>
            </a:r>
          </a:p>
          <a:p>
            <a:pPr lvl="1"/>
            <a:r>
              <a:rPr lang="en-US" b="1" dirty="0"/>
              <a:t>N – Needs Improvement – Inconsistently demonstrates the behavior</a:t>
            </a:r>
          </a:p>
          <a:p>
            <a:pPr lvl="1"/>
            <a:r>
              <a:rPr lang="en-US" b="1" dirty="0"/>
              <a:t>U – Unsatisfactory - Rarely demonstrates the behavior and learning is </a:t>
            </a:r>
            <a:r>
              <a:rPr lang="en-US" b="1" dirty="0" smtClean="0"/>
              <a:t>affected</a:t>
            </a:r>
          </a:p>
          <a:p>
            <a:pPr marL="342900" lvl="1" indent="0">
              <a:buNone/>
            </a:pPr>
            <a:endParaRPr lang="en-US" b="1" dirty="0"/>
          </a:p>
          <a:p>
            <a:r>
              <a:rPr lang="en-US" b="1" dirty="0" smtClean="0"/>
              <a:t>Science, Social Studies, Health, Technology, Spanish, Art, Music, PE, Handwriting</a:t>
            </a:r>
          </a:p>
          <a:p>
            <a:pPr lvl="1" fontAlgn="base"/>
            <a:r>
              <a:rPr lang="en-US" b="1" dirty="0"/>
              <a:t>3 – </a:t>
            </a:r>
            <a:r>
              <a:rPr lang="en-US" b="1" dirty="0" smtClean="0"/>
              <a:t>Consistently </a:t>
            </a:r>
            <a:r>
              <a:rPr lang="en-US" b="1" dirty="0"/>
              <a:t>demonstrates mastery of the standard</a:t>
            </a:r>
          </a:p>
          <a:p>
            <a:pPr lvl="1" fontAlgn="base"/>
            <a:r>
              <a:rPr lang="en-US" b="1" dirty="0"/>
              <a:t>2 – </a:t>
            </a:r>
            <a:r>
              <a:rPr lang="en-US" b="1" dirty="0" smtClean="0"/>
              <a:t>Sufficient </a:t>
            </a:r>
            <a:r>
              <a:rPr lang="en-US" b="1" dirty="0"/>
              <a:t>progress toward mastery of the standard by end of year</a:t>
            </a:r>
          </a:p>
          <a:p>
            <a:pPr lvl="1" fontAlgn="base"/>
            <a:r>
              <a:rPr lang="en-US" b="1" dirty="0"/>
              <a:t>1 – </a:t>
            </a:r>
            <a:r>
              <a:rPr lang="en-US" b="1" dirty="0" smtClean="0"/>
              <a:t>Insufficient </a:t>
            </a:r>
            <a:r>
              <a:rPr lang="en-US" b="1" dirty="0"/>
              <a:t>progress toward mastery of the standard by end of year</a:t>
            </a:r>
          </a:p>
          <a:p>
            <a:pPr marL="342900" lvl="1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19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974" y="-15025"/>
            <a:ext cx="7055380" cy="1400530"/>
          </a:xfrm>
        </p:spPr>
        <p:txBody>
          <a:bodyPr/>
          <a:lstStyle/>
          <a:p>
            <a:r>
              <a:rPr lang="en-US" b="1" dirty="0" smtClean="0"/>
              <a:t>How will parents be notified of your child’s progress?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728875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Progress Reports will go home every three weeks AFTER the first six weeks of school.</a:t>
            </a:r>
          </a:p>
          <a:p>
            <a:pPr marL="0" indent="0">
              <a:buNone/>
            </a:pPr>
            <a:endParaRPr lang="en-US" sz="450" b="1" dirty="0"/>
          </a:p>
          <a:p>
            <a:r>
              <a:rPr lang="en-US" b="1" dirty="0" smtClean="0"/>
              <a:t>Reports Cards will be sent home at the end of each grading period.</a:t>
            </a:r>
          </a:p>
          <a:p>
            <a:pPr lvl="1"/>
            <a:r>
              <a:rPr lang="en-US" b="1" dirty="0" smtClean="0"/>
              <a:t>Grading Period Ends</a:t>
            </a:r>
          </a:p>
          <a:p>
            <a:pPr lvl="2"/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Nine Weeks – October 5, 2018</a:t>
            </a:r>
          </a:p>
          <a:p>
            <a:pPr lvl="2"/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Nine Weeks – December 21, 2018</a:t>
            </a:r>
          </a:p>
          <a:p>
            <a:pPr lvl="2"/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Nine Weeks – March 8, 2019</a:t>
            </a:r>
          </a:p>
          <a:p>
            <a:pPr lvl="2"/>
            <a:r>
              <a:rPr lang="en-US" b="1" dirty="0" smtClean="0"/>
              <a:t>4</a:t>
            </a:r>
            <a:r>
              <a:rPr lang="en-US" b="1" baseline="30000" dirty="0" smtClean="0"/>
              <a:t>th</a:t>
            </a:r>
            <a:r>
              <a:rPr lang="en-US" b="1" dirty="0" smtClean="0"/>
              <a:t> Nine Weeks –  May 23, 2019</a:t>
            </a:r>
          </a:p>
          <a:p>
            <a:pPr marL="685800" lvl="2" indent="0">
              <a:buNone/>
            </a:pPr>
            <a:endParaRPr lang="en-US" sz="900" b="1" dirty="0" smtClean="0"/>
          </a:p>
          <a:p>
            <a:pPr lvl="1"/>
            <a:r>
              <a:rPr lang="en-US" b="1" dirty="0" smtClean="0"/>
              <a:t>Report Cards Sent Home</a:t>
            </a:r>
          </a:p>
          <a:p>
            <a:pPr lvl="2"/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Nine Weeks </a:t>
            </a:r>
            <a:r>
              <a:rPr lang="en-US" b="1" dirty="0" smtClean="0"/>
              <a:t>– October 11, 2018</a:t>
            </a:r>
            <a:endParaRPr lang="en-US" b="1" dirty="0"/>
          </a:p>
          <a:p>
            <a:pPr lvl="2"/>
            <a:r>
              <a:rPr lang="en-US" b="1" dirty="0"/>
              <a:t>2</a:t>
            </a:r>
            <a:r>
              <a:rPr lang="en-US" b="1" baseline="30000" dirty="0"/>
              <a:t>nd</a:t>
            </a:r>
            <a:r>
              <a:rPr lang="en-US" b="1" dirty="0"/>
              <a:t> Nine Weeks </a:t>
            </a:r>
            <a:r>
              <a:rPr lang="en-US" b="1" dirty="0" smtClean="0"/>
              <a:t>– January 10, 2019</a:t>
            </a:r>
            <a:endParaRPr lang="en-US" b="1" dirty="0"/>
          </a:p>
          <a:p>
            <a:pPr lvl="2"/>
            <a:r>
              <a:rPr lang="en-US" b="1" dirty="0"/>
              <a:t>3</a:t>
            </a:r>
            <a:r>
              <a:rPr lang="en-US" b="1" baseline="30000" dirty="0"/>
              <a:t>rd</a:t>
            </a:r>
            <a:r>
              <a:rPr lang="en-US" b="1" dirty="0"/>
              <a:t> Nine Weeks </a:t>
            </a:r>
            <a:r>
              <a:rPr lang="en-US" b="1" dirty="0" smtClean="0"/>
              <a:t>– March 14, 2019</a:t>
            </a:r>
            <a:endParaRPr lang="en-US" b="1" dirty="0"/>
          </a:p>
          <a:p>
            <a:pPr lvl="2"/>
            <a:r>
              <a:rPr lang="en-US" b="1" dirty="0"/>
              <a:t>4</a:t>
            </a:r>
            <a:r>
              <a:rPr lang="en-US" b="1" baseline="30000" dirty="0"/>
              <a:t>th</a:t>
            </a:r>
            <a:r>
              <a:rPr lang="en-US" b="1" dirty="0"/>
              <a:t> Nine Weeks - </a:t>
            </a:r>
            <a:r>
              <a:rPr lang="en-US" b="1" dirty="0" smtClean="0"/>
              <a:t> May 23, 2019</a:t>
            </a:r>
            <a:endParaRPr lang="en-US" b="1" dirty="0"/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5580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2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3600" smtClean="0"/>
              <a:t>  We are so excited to be working with your child.  It is going to be a fabulous year!  Thank you for coming.</a:t>
            </a:r>
          </a:p>
        </p:txBody>
      </p:sp>
    </p:spTree>
    <p:extLst>
      <p:ext uri="{BB962C8B-B14F-4D97-AF65-F5344CB8AC3E}">
        <p14:creationId xmlns:p14="http://schemas.microsoft.com/office/powerpoint/2010/main" val="41627704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Reading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Whole Group Instruction 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  weekly vocabulary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  spelling words in dictation/context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 Grading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Informational 35%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Literature 35%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Foundational 20%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Language/Writing 10%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n-US" sz="1600" dirty="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300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Small Group Instruction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Centers</a:t>
            </a:r>
          </a:p>
        </p:txBody>
      </p:sp>
      <p:pic>
        <p:nvPicPr>
          <p:cNvPr id="14339" name="Picture 9" descr="C:\Users\Kristy\AppData\Local\Microsoft\Windows\Temporary Internet Files\Content.IE5\UL967L5D\MC90001930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1600200"/>
            <a:ext cx="29686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Accelerated Reader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STAR Test – 3 to 5 times a year</a:t>
            </a:r>
          </a:p>
          <a:p>
            <a:pPr eaLnBrk="1" hangingPunct="1"/>
            <a:r>
              <a:rPr lang="en-US" dirty="0" smtClean="0"/>
              <a:t>Goals</a:t>
            </a:r>
          </a:p>
          <a:p>
            <a:pPr eaLnBrk="1" hangingPunct="1"/>
            <a:r>
              <a:rPr lang="en-US" dirty="0" smtClean="0"/>
              <a:t>Taking Tests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15363" name="Picture 9" descr="C:\Users\Kristy\AppData\Local\Microsoft\Windows\Temporary Internet Files\Content.IE5\UPLCQAE9\MC90039074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3124200"/>
            <a:ext cx="305435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Math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827700" y="1524001"/>
            <a:ext cx="6711654" cy="4724406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en-US" dirty="0" smtClean="0"/>
              <a:t>Grading – standards based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Assessments </a:t>
            </a:r>
            <a:r>
              <a:rPr lang="en-US" sz="1800" dirty="0"/>
              <a:t>– 50%</a:t>
            </a:r>
          </a:p>
          <a:p>
            <a:pPr marL="0" indent="0">
              <a:buNone/>
            </a:pPr>
            <a:r>
              <a:rPr lang="en-US" sz="1800" dirty="0"/>
              <a:t>         </a:t>
            </a:r>
            <a:r>
              <a:rPr lang="en-US" sz="1800" dirty="0" smtClean="0"/>
              <a:t>   Application </a:t>
            </a:r>
            <a:r>
              <a:rPr lang="en-US" sz="1800" dirty="0"/>
              <a:t>– 20%</a:t>
            </a:r>
          </a:p>
          <a:p>
            <a:pPr marL="0" indent="0">
              <a:buNone/>
            </a:pPr>
            <a:r>
              <a:rPr lang="en-US" sz="1800" dirty="0"/>
              <a:t>         </a:t>
            </a:r>
            <a:r>
              <a:rPr lang="en-US" sz="1800" dirty="0" smtClean="0"/>
              <a:t>   Timed </a:t>
            </a:r>
            <a:r>
              <a:rPr lang="en-US" sz="1800" dirty="0"/>
              <a:t>tests – 10%</a:t>
            </a:r>
          </a:p>
          <a:p>
            <a:pPr marL="0" indent="0">
              <a:buNone/>
            </a:pPr>
            <a:r>
              <a:rPr lang="en-US" sz="1800" dirty="0"/>
              <a:t>         </a:t>
            </a:r>
            <a:r>
              <a:rPr lang="en-US" sz="1800" dirty="0" smtClean="0"/>
              <a:t>   9 </a:t>
            </a:r>
            <a:r>
              <a:rPr lang="en-US" sz="1800" dirty="0"/>
              <a:t>weeks tests – 20</a:t>
            </a:r>
            <a:r>
              <a:rPr lang="en-US" sz="1800" dirty="0" smtClean="0"/>
              <a:t>%</a:t>
            </a:r>
          </a:p>
          <a:p>
            <a:pPr marL="0" indent="0">
              <a:buNone/>
            </a:pPr>
            <a:endParaRPr lang="en-US" sz="1800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 smtClean="0"/>
              <a:t>Whole Group and Small </a:t>
            </a:r>
            <a:r>
              <a:rPr lang="en-US" dirty="0"/>
              <a:t>G</a:t>
            </a:r>
            <a:r>
              <a:rPr lang="en-US" dirty="0" smtClean="0"/>
              <a:t>roup Math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 smtClean="0"/>
              <a:t>Math Centers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 smtClean="0"/>
              <a:t>Timed math facts tests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 smtClean="0"/>
              <a:t>Homework</a:t>
            </a:r>
          </a:p>
        </p:txBody>
      </p:sp>
      <p:pic>
        <p:nvPicPr>
          <p:cNvPr id="16387" name="Picture 2" descr="C:\Users\Kristy\AppData\Local\Microsoft\Windows\Temporary Internet Files\Content.IE5\UPLCQAE9\MC90005912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56337" y="1752600"/>
            <a:ext cx="2579688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Social Sciences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152400" y="1712259"/>
            <a:ext cx="6711654" cy="4764741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Hands on Science Activities</a:t>
            </a:r>
          </a:p>
          <a:p>
            <a:pPr marL="0" indent="0" eaLnBrk="1" hangingPunct="1"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Social Studies also integrated into ELA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smtClean="0"/>
              <a:t>Grading:</a:t>
            </a:r>
          </a:p>
          <a:p>
            <a:pPr marL="514350" indent="-514350" eaLnBrk="1" hangingPunct="1">
              <a:buFont typeface="Wingdings 2" pitchFamily="18" charset="2"/>
              <a:buNone/>
              <a:defRPr/>
            </a:pPr>
            <a:r>
              <a:rPr lang="en-US" dirty="0" smtClean="0"/>
              <a:t>	</a:t>
            </a:r>
            <a:r>
              <a:rPr lang="en-US" sz="2000" dirty="0" smtClean="0"/>
              <a:t>Students will receive a grade of “1”, “2”, or</a:t>
            </a:r>
          </a:p>
          <a:p>
            <a:pPr marL="514350" indent="-514350" eaLnBrk="1" hangingPunct="1">
              <a:buFont typeface="Wingdings 2" pitchFamily="18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“3” i</a:t>
            </a:r>
            <a:r>
              <a:rPr lang="en-US" sz="2000" dirty="0" smtClean="0"/>
              <a:t>n Science and Social Studies.</a:t>
            </a:r>
            <a:endParaRPr lang="en-US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en-US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3 – consistently demonstrates mastery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2 – sufficient progress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1 – insufficient progress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n-US" dirty="0" smtClean="0"/>
          </a:p>
        </p:txBody>
      </p:sp>
      <p:pic>
        <p:nvPicPr>
          <p:cNvPr id="17411" name="Picture 5" descr="C:\Program Files (x86)\Microsoft Office\MEDIA\CAGCAT10\j033511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3810000"/>
            <a:ext cx="2884488" cy="288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Specials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Library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Music/Art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Computer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Spanish</a:t>
            </a:r>
          </a:p>
        </p:txBody>
      </p:sp>
      <p:pic>
        <p:nvPicPr>
          <p:cNvPr id="18435" name="Picture 4" descr="C:\Users\Kristy\AppData\Local\Microsoft\Windows\Temporary Internet Files\Content.IE5\UPLCQAE9\MC90043460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1524000"/>
            <a:ext cx="2667000" cy="393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Parent Involvement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Parent – lunch pickup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Copying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Field Trips</a:t>
            </a:r>
          </a:p>
        </p:txBody>
      </p:sp>
      <p:pic>
        <p:nvPicPr>
          <p:cNvPr id="19459" name="Picture 2" descr="C:\Users\Kristy\AppData\Local\Microsoft\Windows\Temporary Internet Files\Content.IE5\UL967L5D\MC90013453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828800"/>
            <a:ext cx="3771900" cy="394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Expectations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Responsibility: includes coming to class with all materials,  </a:t>
            </a:r>
            <a:r>
              <a:rPr lang="en-US" dirty="0"/>
              <a:t>c</a:t>
            </a:r>
            <a:r>
              <a:rPr lang="en-US" dirty="0" smtClean="0"/>
              <a:t>ompleting class work during that class period and  </a:t>
            </a:r>
            <a:r>
              <a:rPr lang="en-US" dirty="0"/>
              <a:t>c</a:t>
            </a:r>
            <a:r>
              <a:rPr lang="en-US" dirty="0" smtClean="0"/>
              <a:t>opying assignments in their paw pads!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Class Dojo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Homework: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     Due on time!!!</a:t>
            </a:r>
          </a:p>
        </p:txBody>
      </p:sp>
      <p:pic>
        <p:nvPicPr>
          <p:cNvPr id="20483" name="Picture 4" descr="C:\Users\Kristy\AppData\Local\Microsoft\Windows\Temporary Internet Files\Content.IE5\VDFK20HM\MC90008895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3232156"/>
            <a:ext cx="4856163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5038" y="1426812"/>
            <a:ext cx="7543800" cy="167463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/>
              <a:t>3</a:t>
            </a:r>
            <a:r>
              <a:rPr lang="en-US" sz="5400" b="1" baseline="30000" dirty="0"/>
              <a:t>rd</a:t>
            </a:r>
            <a:r>
              <a:rPr lang="en-US" sz="5400" b="1" dirty="0"/>
              <a:t> Grade </a:t>
            </a:r>
            <a:br>
              <a:rPr lang="en-US" sz="5400" b="1" dirty="0"/>
            </a:br>
            <a:r>
              <a:rPr lang="en-US" sz="5400" b="1" dirty="0"/>
              <a:t>Hybrid Report Card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7351" y="3977233"/>
            <a:ext cx="8119175" cy="1241822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Including Traditional Averages and Progress Towards Standards</a:t>
            </a:r>
          </a:p>
          <a:p>
            <a:pPr algn="ctr"/>
            <a:endParaRPr lang="en-US" sz="150" b="1" dirty="0">
              <a:solidFill>
                <a:schemeClr val="tx1"/>
              </a:solidFill>
            </a:endParaRP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2017-2018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77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597</TotalTime>
  <Words>716</Words>
  <Application>Microsoft Office PowerPoint</Application>
  <PresentationFormat>On-screen Show (4:3)</PresentationFormat>
  <Paragraphs>162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Century Gothic</vt:lpstr>
      <vt:lpstr>Wingdings</vt:lpstr>
      <vt:lpstr>Wingdings 2</vt:lpstr>
      <vt:lpstr>Wingdings 3</vt:lpstr>
      <vt:lpstr>Ion</vt:lpstr>
      <vt:lpstr>Welcome to Third Grade</vt:lpstr>
      <vt:lpstr>Reading</vt:lpstr>
      <vt:lpstr>Accelerated Reader</vt:lpstr>
      <vt:lpstr>Math</vt:lpstr>
      <vt:lpstr>Social Sciences</vt:lpstr>
      <vt:lpstr>Specials</vt:lpstr>
      <vt:lpstr>Parent Involvement</vt:lpstr>
      <vt:lpstr>Expectations</vt:lpstr>
      <vt:lpstr>3rd Grade  Hybrid Report Card</vt:lpstr>
      <vt:lpstr>What is a Hybrid Report Card?</vt:lpstr>
      <vt:lpstr>What does an Academic Grade consist of?</vt:lpstr>
      <vt:lpstr>What does an Academic Grade consist of?</vt:lpstr>
      <vt:lpstr>What is the Academic Grading Scale?</vt:lpstr>
      <vt:lpstr>What does Progress towards Mastery of Individual Grade Level Standards look like?</vt:lpstr>
      <vt:lpstr>What other Information is Included on the Report Card?</vt:lpstr>
      <vt:lpstr>How will parents be notified of your child’s progress?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Second Grade</dc:title>
  <dc:creator>Kristy</dc:creator>
  <cp:lastModifiedBy>Goode, Carmen</cp:lastModifiedBy>
  <cp:revision>91</cp:revision>
  <dcterms:created xsi:type="dcterms:W3CDTF">2012-07-28T18:48:37Z</dcterms:created>
  <dcterms:modified xsi:type="dcterms:W3CDTF">2018-08-19T20:06:27Z</dcterms:modified>
</cp:coreProperties>
</file>